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Google Sans Tex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9BA261F-1A64-4713-A7E7-3D3D8129C7E2}">
  <a:tblStyle styleId="{39BA261F-1A64-4713-A7E7-3D3D8129C7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GoogleSansText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GoogleSansText-italic.fntdata"/><Relationship Id="rId30" Type="http://schemas.openxmlformats.org/officeDocument/2006/relationships/font" Target="fonts/GoogleSansText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GoogleSansTex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9b0cb4b0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9b0cb4b0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9b0cb4b0c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9b0cb4b0c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9b0cb4b0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9b0cb4b0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9b0cb4b0c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9b0cb4b0c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9b0cb4b0c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9b0cb4b0c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9b0cb4b0c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59b0cb4b0c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59b0cb4b0c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59b0cb4b0c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9b0cb4b0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9b0cb4b0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9b0cb4b0c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9b0cb4b0c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9b0cb4b0c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9b0cb4b0c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9b0cb4b0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59b0cb4b0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59b0cb4b0c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59b0cb4b0c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9b0cb4b0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9b0cb4b0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59b0cb4b0c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59b0cb4b0c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59b0cb4b0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59b0cb4b0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9b0cb4b0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9b0cb4b0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9b0cb4b0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9b0cb4b0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9b0cb4b0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9b0cb4b0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9b0cb4b0c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9b0cb4b0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9b0cb4b0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9b0cb4b0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9b0cb4b0c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9b0cb4b0c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535475" y="1311200"/>
            <a:ext cx="3000000" cy="28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Web scraping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Preprocesamiento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NLTK/SpaCy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Tokenización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Lematización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BoW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TF-IDF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"/>
          <p:cNvSpPr txBox="1"/>
          <p:nvPr/>
        </p:nvSpPr>
        <p:spPr>
          <a:xfrm>
            <a:off x="444300" y="1675200"/>
            <a:ext cx="8255400" cy="17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Repaso de BoW y TF-IDF: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/>
              <a:t>Cómo se construyen (vector por documento/palabra).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/>
              <a:t>Son representaciones sparse (muchos ceros).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/>
              <a:t>La dimensión del vector es el tamaño del vocabulario (puede ser muy grande).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/>
              <a:t>Capturan la presencia o frecuencia de palabras.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/>
              <a:t>Útiles para tareas básicas de clasificación de texto.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3"/>
          <p:cNvSpPr txBox="1"/>
          <p:nvPr/>
        </p:nvSpPr>
        <p:spPr>
          <a:xfrm>
            <a:off x="438450" y="1179450"/>
            <a:ext cx="82671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Limitaciones de BoW/TF-IDF: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/>
              <a:t>Ignoran el Orden de las Palabras: Un documento es solo una bolsa de palabras. "El perro muerde al cartero" es lo mismo que "El cartero muerde al perro".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/>
              <a:t>No Capturan Relaciones Semánticas: Palabras sinónimas o relacionadas ("doctor", "médico") son dimensiones distintas y tan "lejanas" como "doctor" y "banana" si no co-ocurren. El vector de "rey" y el vector de "reina" no tienen una relación vectorial inherente que indique su parentesco o roles similares.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/>
              <a:t>Alta Dimensionalidad: Vocabularios grandes llevan a vectores muy largos e ineficientes.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/>
              <a:t>Problema Out-of-Vocabulary (OOV): Palabras nuevas no vistas durante el entrenamiento simplemente no tienen representación.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4"/>
          <p:cNvSpPr txBox="1"/>
          <p:nvPr/>
        </p:nvSpPr>
        <p:spPr>
          <a:xfrm>
            <a:off x="444300" y="1799100"/>
            <a:ext cx="82554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La Necesidad de Representaciones Semánticas y Densas: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/>
              <a:t>Queremos que palabras con significados similares o que aparecen en contextos similares tengan representaciones cercanas en un espacio vectorial.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s"/>
              <a:t>Queremos vectores densos (pocos ceros) y de baja dimensión fija (ej. 100, 300 dimensiones), independientemente del tamaño del vocabulario.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395413"/>
            <a:ext cx="5715000" cy="23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113" y="152400"/>
            <a:ext cx="532577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938213"/>
            <a:ext cx="5715000" cy="326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3838"/>
            <a:ext cx="8839200" cy="469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</a:t>
            </a:r>
            <a:r>
              <a:rPr lang="es"/>
              <a:t>Conocerás una palabra por la compañía que mantiene.”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2"/>
                </a:solidFill>
              </a:rPr>
              <a:t>John Rupert Firth</a:t>
            </a:r>
            <a:endParaRPr sz="2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352550"/>
            <a:ext cx="57150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1381125"/>
            <a:ext cx="8477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7438" y="947738"/>
            <a:ext cx="4429125" cy="324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938" y="152400"/>
            <a:ext cx="860213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609725"/>
            <a:ext cx="571500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162050"/>
            <a:ext cx="5715000" cy="28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810025"/>
            <a:ext cx="5715000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742950"/>
            <a:ext cx="571500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500"/>
              <a:t>De la Frecuencia a la Semántica</a:t>
            </a:r>
            <a:endParaRPr sz="4500"/>
          </a:p>
        </p:txBody>
      </p:sp>
      <p:sp>
        <p:nvSpPr>
          <p:cNvPr id="85" name="Google Shape;85;p1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es" sz="5200">
                <a:solidFill>
                  <a:schemeClr val="dk1"/>
                </a:solidFill>
              </a:rPr>
              <a:t>Introducción a Word Embeddings</a:t>
            </a:r>
            <a:endParaRPr sz="5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/>
        </p:nvSpPr>
        <p:spPr>
          <a:xfrm>
            <a:off x="520650" y="1709850"/>
            <a:ext cx="8102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¿Qué pasa si dos palabras significan lo mismo o están muy relacionadas ("coche" y "automóvil", "rey" y "reina") pero nunca aparecen juntas en nuestro corpus?</a:t>
            </a:r>
            <a:r>
              <a:rPr lang="es" sz="2000"/>
              <a:t> BoW/TF-IDF no capturan esa relación. ¿Cómo podríamos representarlas de manera que su similitud quede reflejada?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5" name="Google Shape;95;p21"/>
          <p:cNvGraphicFramePr/>
          <p:nvPr/>
        </p:nvGraphicFramePr>
        <p:xfrm>
          <a:off x="1600200" y="466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{39BA261F-1A64-4713-A7E7-3D3D8129C7E2}</a:tableStyleId>
              </a:tblPr>
              <a:tblGrid>
                <a:gridCol w="1981200"/>
                <a:gridCol w="1981200"/>
                <a:gridCol w="1981200"/>
              </a:tblGrid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Característica</a:t>
                      </a:r>
                      <a:endParaRPr b="1" sz="1000">
                        <a:solidFill>
                          <a:srgbClr val="1B1C1D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Bag of Words/TF-IDF</a:t>
                      </a:r>
                      <a:endParaRPr b="1" sz="1000">
                        <a:solidFill>
                          <a:srgbClr val="1B1C1D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b="1"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Word Embeddings</a:t>
                      </a:r>
                      <a:endParaRPr b="1" sz="1000">
                        <a:solidFill>
                          <a:srgbClr val="1B1C1D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Representación</a:t>
                      </a:r>
                      <a:endParaRPr sz="1000">
                        <a:solidFill>
                          <a:srgbClr val="1B1C1D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Sparse (muchos ceros) </a:t>
                      </a:r>
                      <a:r>
                        <a:rPr baseline="30000" lang="es" sz="1200">
                          <a:solidFill>
                            <a:srgbClr val="575B5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</a:t>
                      </a:r>
                      <a:endParaRPr baseline="30000" sz="1200">
                        <a:solidFill>
                          <a:srgbClr val="575B5F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Dense (pocos o ningún cero) </a:t>
                      </a:r>
                      <a:r>
                        <a:rPr baseline="30000" lang="es" sz="1200">
                          <a:solidFill>
                            <a:srgbClr val="575B5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2</a:t>
                      </a:r>
                      <a:endParaRPr baseline="30000" sz="1200">
                        <a:solidFill>
                          <a:srgbClr val="575B5F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Dimensionalidad</a:t>
                      </a:r>
                      <a:endParaRPr sz="1000">
                        <a:solidFill>
                          <a:srgbClr val="1B1C1D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Tamaño del vocabulario (puede ser muy alto) </a:t>
                      </a:r>
                      <a:r>
                        <a:rPr baseline="30000" lang="es" sz="1200">
                          <a:solidFill>
                            <a:srgbClr val="575B5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</a:t>
                      </a:r>
                      <a:endParaRPr baseline="30000" sz="1200">
                        <a:solidFill>
                          <a:srgbClr val="575B5F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Baja y fija (ej. 100, 300) </a:t>
                      </a:r>
                      <a:r>
                        <a:rPr baseline="30000" lang="es" sz="1200">
                          <a:solidFill>
                            <a:srgbClr val="575B5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2</a:t>
                      </a:r>
                      <a:endParaRPr baseline="30000" sz="1200">
                        <a:solidFill>
                          <a:srgbClr val="575B5F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Orden de las palabras</a:t>
                      </a:r>
                      <a:endParaRPr sz="1000">
                        <a:solidFill>
                          <a:srgbClr val="1B1C1D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Ignorado </a:t>
                      </a:r>
                      <a:r>
                        <a:rPr baseline="30000" lang="es" sz="1200">
                          <a:solidFill>
                            <a:srgbClr val="575B5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</a:t>
                      </a:r>
                      <a:endParaRPr baseline="30000" sz="1200">
                        <a:solidFill>
                          <a:srgbClr val="575B5F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Generalmente ignorado (en modelos básicos)</a:t>
                      </a:r>
                      <a:endParaRPr sz="1000">
                        <a:solidFill>
                          <a:srgbClr val="1B1C1D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Relaciones Semánticas</a:t>
                      </a:r>
                      <a:endParaRPr sz="1000">
                        <a:solidFill>
                          <a:srgbClr val="1B1C1D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No capturadas directamente </a:t>
                      </a:r>
                      <a:r>
                        <a:rPr baseline="30000" lang="es" sz="1200">
                          <a:solidFill>
                            <a:srgbClr val="575B5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</a:t>
                      </a:r>
                      <a:endParaRPr baseline="30000" sz="1200">
                        <a:solidFill>
                          <a:srgbClr val="575B5F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Capturadas a través del contexto </a:t>
                      </a:r>
                      <a:r>
                        <a:rPr baseline="30000" lang="es" sz="1200">
                          <a:solidFill>
                            <a:srgbClr val="575B5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</a:t>
                      </a:r>
                      <a:endParaRPr baseline="30000" sz="1200">
                        <a:solidFill>
                          <a:srgbClr val="575B5F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Manejo de Sinónimos</a:t>
                      </a:r>
                      <a:endParaRPr sz="1000">
                        <a:solidFill>
                          <a:srgbClr val="1B1C1D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Palabras distintas </a:t>
                      </a:r>
                      <a:r>
                        <a:rPr baseline="30000" lang="es" sz="1200">
                          <a:solidFill>
                            <a:srgbClr val="575B5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</a:t>
                      </a:r>
                      <a:endParaRPr baseline="30000" sz="1200">
                        <a:solidFill>
                          <a:srgbClr val="575B5F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Vectores cercanos </a:t>
                      </a:r>
                      <a:r>
                        <a:rPr baseline="30000" lang="es" sz="1200">
                          <a:solidFill>
                            <a:srgbClr val="575B5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11</a:t>
                      </a:r>
                      <a:endParaRPr baseline="30000" sz="1200">
                        <a:solidFill>
                          <a:srgbClr val="575B5F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Manejo de OOV</a:t>
                      </a:r>
                      <a:endParaRPr sz="1000">
                        <a:solidFill>
                          <a:srgbClr val="1B1C1D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No representación </a:t>
                      </a:r>
                      <a:r>
                        <a:rPr baseline="30000" lang="es" sz="1200">
                          <a:solidFill>
                            <a:srgbClr val="575B5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</a:t>
                      </a:r>
                      <a:endParaRPr baseline="30000" sz="1200">
                        <a:solidFill>
                          <a:srgbClr val="575B5F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s" sz="1000">
                          <a:solidFill>
                            <a:srgbClr val="1B1C1D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Posible representación (FastText) </a:t>
                      </a:r>
                      <a:r>
                        <a:rPr baseline="30000" lang="es" sz="1200">
                          <a:solidFill>
                            <a:srgbClr val="575B5F"/>
                          </a:solidFill>
                          <a:latin typeface="Google Sans Text"/>
                          <a:ea typeface="Google Sans Text"/>
                          <a:cs typeface="Google Sans Text"/>
                          <a:sym typeface="Google Sans Text"/>
                        </a:rPr>
                        <a:t>1</a:t>
                      </a:r>
                      <a:endParaRPr baseline="30000" sz="1200">
                        <a:solidFill>
                          <a:srgbClr val="575B5F"/>
                        </a:solidFill>
                        <a:latin typeface="Google Sans Text"/>
                        <a:ea typeface="Google Sans Text"/>
                        <a:cs typeface="Google Sans Text"/>
                        <a:sym typeface="Google Sans Text"/>
                      </a:endParaRPr>
                    </a:p>
                  </a:txBody>
                  <a:tcPr marT="76200" marB="76200" marR="114300" marL="1143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8FAF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